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8" r:id="rId5"/>
    <p:sldId id="437" r:id="rId6"/>
    <p:sldId id="436" r:id="rId7"/>
    <p:sldId id="440" r:id="rId8"/>
    <p:sldId id="438" r:id="rId9"/>
    <p:sldId id="449" r:id="rId10"/>
    <p:sldId id="448" r:id="rId11"/>
    <p:sldId id="456" r:id="rId12"/>
    <p:sldId id="457" r:id="rId13"/>
    <p:sldId id="451" r:id="rId14"/>
    <p:sldId id="452" r:id="rId15"/>
    <p:sldId id="450" r:id="rId16"/>
    <p:sldId id="454" r:id="rId17"/>
    <p:sldId id="459" r:id="rId18"/>
    <p:sldId id="455" r:id="rId19"/>
    <p:sldId id="453" r:id="rId20"/>
    <p:sldId id="458" r:id="rId21"/>
    <p:sldId id="460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102D75C4-168E-466F-99B7-3BB338AF2A0B}"/>
    <pc:docChg chg="custSel modSld">
      <pc:chgData name="Stijn Weijermars" userId="2933e1d2-70ff-47b3-ad61-d61e32fda646" providerId="ADAL" clId="{102D75C4-168E-466F-99B7-3BB338AF2A0B}" dt="2023-12-19T08:30:48.478" v="10" actId="20577"/>
      <pc:docMkLst>
        <pc:docMk/>
      </pc:docMkLst>
      <pc:sldChg chg="modSp mod">
        <pc:chgData name="Stijn Weijermars" userId="2933e1d2-70ff-47b3-ad61-d61e32fda646" providerId="ADAL" clId="{102D75C4-168E-466F-99B7-3BB338AF2A0B}" dt="2023-12-19T08:11:23.748" v="3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102D75C4-168E-466F-99B7-3BB338AF2A0B}" dt="2023-12-19T08:11:23.748" v="3" actId="20577"/>
          <ac:spMkLst>
            <pc:docMk/>
            <pc:sldMk cId="3878736986" sldId="268"/>
            <ac:spMk id="8" creationId="{BBD7C9EE-C66F-4B59-9527-5D3C27382E5E}"/>
          </ac:spMkLst>
        </pc:spChg>
      </pc:sldChg>
      <pc:sldChg chg="modSp mod">
        <pc:chgData name="Stijn Weijermars" userId="2933e1d2-70ff-47b3-ad61-d61e32fda646" providerId="ADAL" clId="{102D75C4-168E-466F-99B7-3BB338AF2A0B}" dt="2023-12-19T08:30:48.478" v="10" actId="20577"/>
        <pc:sldMkLst>
          <pc:docMk/>
          <pc:sldMk cId="2784957170" sldId="456"/>
        </pc:sldMkLst>
        <pc:spChg chg="mod">
          <ac:chgData name="Stijn Weijermars" userId="2933e1d2-70ff-47b3-ad61-d61e32fda646" providerId="ADAL" clId="{102D75C4-168E-466F-99B7-3BB338AF2A0B}" dt="2023-12-19T08:30:48.478" v="10" actId="20577"/>
          <ac:spMkLst>
            <pc:docMk/>
            <pc:sldMk cId="2784957170" sldId="456"/>
            <ac:spMk id="3" creationId="{8576A74C-999F-E4DD-4FA0-36D16CB5AD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19-12-2023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19-12-2023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19-12-2023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19-12-2023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19-12-2023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19-12-2023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aqi.info/#/c/51.529/5.157/10.7z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aps.nrc.nl/hitte-eilanden/hitte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Water &amp; Energie De wereld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19-12-2023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IBS De wereld en ik </a:t>
            </a:r>
          </a:p>
          <a:p>
            <a:r>
              <a:rPr lang="nl-NL"/>
              <a:t>Les 4 Hitte in de stad</a:t>
            </a:r>
            <a:endParaRPr lang="nl-NL">
              <a:cs typeface="Arial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r>
              <a:rPr lang="nl-NL" sz="5400" dirty="0"/>
              <a:t>Naar veerkrachtige steden 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79B9F-1DE1-7BE5-1544-D8C1EE83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Smogvorming </a:t>
            </a:r>
          </a:p>
        </p:txBody>
      </p:sp>
      <p:pic>
        <p:nvPicPr>
          <p:cNvPr id="8" name="Tijdelijke aanduiding voor inhoud 7">
            <a:hlinkClick r:id="rId2"/>
            <a:extLst>
              <a:ext uri="{FF2B5EF4-FFF2-40B4-BE49-F238E27FC236}">
                <a16:creationId xmlns:a16="http://schemas.microsoft.com/office/drawing/2014/main" id="{88B02804-E4B8-F769-FDBE-84FC2708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475" y="1750121"/>
            <a:ext cx="11449050" cy="4338833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E402DD-5D56-69C3-DB17-E7DE1996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DB4B2E-30BF-D56B-47E4-2D515A12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4270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9E90A-352C-6A44-8833-7FF166F8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Smogvorming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229F79D-0AAB-DA37-2C54-56519555B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762" y="1780936"/>
            <a:ext cx="6861114" cy="4135841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0EE81E-AA55-F944-2E28-0D73BD66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DB4C22-FBF2-567D-C456-1F7D0F67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9174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69D8-16B7-2B85-1B76-2870EC1C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koelende effect van groen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3E6567C-ADD4-2112-182B-B128D38D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756" y="1410048"/>
            <a:ext cx="304775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C077A-165E-F2C6-C341-4B35CB7D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E7B12C-9004-F090-94C2-17D2751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12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C19638B-B8C1-2402-758C-728D9E6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5" y="1524369"/>
            <a:ext cx="3819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1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6674D-24A4-F8EE-3963-4B644E8F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Groendaken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6C8BFE4-FEF8-C118-2FBB-9771D8B53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1747" y="1579952"/>
            <a:ext cx="428640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D5376C-1AF4-003B-CCAC-8D7117BE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841411-FC9D-19F4-4FB8-93A3CB28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13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270C2-1373-E6CF-FF01-733DB223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20" y="1560493"/>
            <a:ext cx="2553745" cy="222925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65DB0D-F2B4-763B-4B5F-78A1A8B4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5" y="3813415"/>
            <a:ext cx="4973664" cy="21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3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8DCB-FCC8-8087-B768-4CB566D0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Positieve effecten groendaken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030175-3760-AC8E-368B-551B3122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Wateropgave (sponswerking)</a:t>
            </a:r>
          </a:p>
          <a:p>
            <a:r>
              <a:rPr lang="nl-NL"/>
              <a:t>Tegengaan hittestress</a:t>
            </a:r>
          </a:p>
          <a:p>
            <a:r>
              <a:rPr lang="nl-NL"/>
              <a:t>Biodiversiteit</a:t>
            </a:r>
          </a:p>
          <a:p>
            <a:r>
              <a:rPr lang="nl-NL"/>
              <a:t>Luchtkwaliteit (afvangen fijnstof en </a:t>
            </a:r>
            <a:r>
              <a:rPr lang="nl-NL" err="1"/>
              <a:t>Nox</a:t>
            </a:r>
            <a:r>
              <a:rPr lang="nl-NL"/>
              <a:t>)</a:t>
            </a:r>
          </a:p>
          <a:p>
            <a:r>
              <a:rPr lang="nl-NL"/>
              <a:t>Mitigatie (minder koeling binnen nodig)</a:t>
            </a:r>
          </a:p>
          <a:p>
            <a:r>
              <a:rPr lang="nl-NL"/>
              <a:t>Geluidsisolatie</a:t>
            </a:r>
          </a:p>
          <a:p>
            <a:r>
              <a:rPr lang="nl-NL"/>
              <a:t>Belevingswaarde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AD6676-42DD-583A-0E39-E52B50FA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B53D4E-1258-02FC-232F-D56E1046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2564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934A4-533C-B7CD-02AD-BC74A153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88658" cy="1160403"/>
          </a:xfrm>
        </p:spPr>
        <p:txBody>
          <a:bodyPr/>
          <a:lstStyle/>
          <a:p>
            <a:r>
              <a:rPr lang="nl-NL"/>
              <a:t>Gevelbeplanting &amp; water(elementen)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2CD61FA-5956-D579-5442-667AC6A9A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09"/>
          <a:stretch/>
        </p:blipFill>
        <p:spPr>
          <a:xfrm>
            <a:off x="1078860" y="1754129"/>
            <a:ext cx="3711416" cy="4870999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B5EFC2-E5D5-EB99-E58D-2A8D54AF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6B9A22-3487-AA31-8906-20029EAC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15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E998FD8-6E50-EF96-9BDF-C416AB579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30"/>
          <a:stretch/>
        </p:blipFill>
        <p:spPr>
          <a:xfrm>
            <a:off x="5566870" y="1754129"/>
            <a:ext cx="6391275" cy="36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92345-32FE-C568-3B32-B651A71D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 ventilatienetwerk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FD400-DBD7-07B9-1249-ABEA3FA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1E642-555E-2204-7116-EA13D513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16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48CFD03-8457-419D-A81D-CD21BA603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51"/>
          <a:stretch/>
        </p:blipFill>
        <p:spPr>
          <a:xfrm>
            <a:off x="6217294" y="1750893"/>
            <a:ext cx="4548491" cy="35235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DA9AA5-7043-DDB4-1D89-28A76BEA8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16"/>
          <a:stretch/>
        </p:blipFill>
        <p:spPr>
          <a:xfrm>
            <a:off x="1064909" y="1674693"/>
            <a:ext cx="4548491" cy="42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86D217-D1E9-C230-23B6-6F054F9F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8A92-2756-E4D8-30F3-83A5A795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17</a:t>
            </a:fld>
            <a:endParaRPr lang="nl-NL" noProof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4364EB-D9D9-C2DA-FD73-FC35F3D9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3"/>
          <a:stretch/>
        </p:blipFill>
        <p:spPr>
          <a:xfrm>
            <a:off x="3774397" y="1913152"/>
            <a:ext cx="8579415" cy="4211195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348E6D7-13B6-9124-A391-AD5003ACF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61"/>
          <a:stretch/>
        </p:blipFill>
        <p:spPr>
          <a:xfrm>
            <a:off x="-206239" y="1898707"/>
            <a:ext cx="4074181" cy="42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7F930-DAB9-9B9A-8400-8122E2AF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23A315-97BA-624C-4B35-22CFDCF2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8435975" cy="4419599"/>
          </a:xfrm>
        </p:spPr>
        <p:txBody>
          <a:bodyPr/>
          <a:lstStyle/>
          <a:p>
            <a:r>
              <a:rPr lang="nl-NL" sz="2000" b="1"/>
              <a:t>Zoek vijf afbeeldingen van de het mooiste voorbeelden van aanpak van de hitte in de stad.</a:t>
            </a:r>
          </a:p>
          <a:p>
            <a:r>
              <a:rPr lang="nl-NL" sz="2000" b="1"/>
              <a:t>Maak er één PP-slide van</a:t>
            </a:r>
          </a:p>
          <a:p>
            <a:r>
              <a:rPr lang="nl-NL" sz="2000" b="1"/>
              <a:t>Stuur deze naar Stijn via teams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8D526B-E1F6-F741-DC4A-13FBCA07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F6F451-C282-DEF2-E17A-93747F3F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1779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99222F3-43CF-DB09-1F08-58DF77B23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6504753" y="1256862"/>
            <a:ext cx="4594167" cy="4344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Klimaattrends en effecten op onze </a:t>
            </a:r>
            <a:r>
              <a:rPr lang="nl-NL">
                <a:solidFill>
                  <a:srgbClr val="FF0000"/>
                </a:solidFill>
              </a:rPr>
              <a:t>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Trends:</a:t>
            </a:r>
          </a:p>
          <a:p>
            <a:r>
              <a:rPr lang="nl-NL"/>
              <a:t>Het wordt warmer;</a:t>
            </a:r>
          </a:p>
          <a:p>
            <a:r>
              <a:rPr lang="nl-NL"/>
              <a:t>Het wordt natter;</a:t>
            </a:r>
          </a:p>
          <a:p>
            <a:r>
              <a:rPr lang="nl-NL"/>
              <a:t>Het wordt droger;</a:t>
            </a:r>
          </a:p>
          <a:p>
            <a:r>
              <a:rPr lang="nl-NL"/>
              <a:t>De zeespiegel stijgt;</a:t>
            </a:r>
          </a:p>
          <a:p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AC07C44-010A-7CAC-6D8E-1563CFC77EF4}"/>
              </a:ext>
            </a:extLst>
          </p:cNvPr>
          <p:cNvSpPr/>
          <p:nvPr/>
        </p:nvSpPr>
        <p:spPr>
          <a:xfrm>
            <a:off x="8801837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F4723F0-6837-382E-E1B6-C6CFF695FFED}"/>
              </a:ext>
            </a:extLst>
          </p:cNvPr>
          <p:cNvSpPr/>
          <p:nvPr/>
        </p:nvSpPr>
        <p:spPr>
          <a:xfrm>
            <a:off x="7697675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29412C9-A9EE-25F8-47A8-AAE21A2B545D}"/>
              </a:ext>
            </a:extLst>
          </p:cNvPr>
          <p:cNvSpPr/>
          <p:nvPr/>
        </p:nvSpPr>
        <p:spPr>
          <a:xfrm>
            <a:off x="7697675" y="3336685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5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10FDB-3D1A-4B26-8E7C-DEE69287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Naar veerkrachtige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DF01C-C5CA-3B90-26F9-8AE9BACFE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Om steden in de toekomst leefbaar te houden wordt gezocht naar vernieuwende manieren om steden veerkrachtiger te maken. </a:t>
            </a:r>
          </a:p>
          <a:p>
            <a:endParaRPr lang="nl-NL"/>
          </a:p>
          <a:p>
            <a:r>
              <a:rPr lang="nl-NL"/>
              <a:t>Integrale oplossingen het meest kansrijk: Groenblauwe netwerken</a:t>
            </a:r>
          </a:p>
          <a:p>
            <a:endParaRPr lang="nl-NL"/>
          </a:p>
          <a:p>
            <a:r>
              <a:rPr lang="nl-NL"/>
              <a:t>Met groenblauwe stedenbouw worden zeven thema’s aangepakt;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Klimaatadaptatie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Verzachten hittestress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biodiversiteit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Voedselproductie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luchtkwaliteit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Duurzame energieproductie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 err="1"/>
              <a:t>Leefkwaliteit</a:t>
            </a:r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B5988F-E548-3200-66BC-C424A405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35FAE3-2B77-01C8-0C33-475BCF5E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3</a:t>
            </a:fld>
            <a:endParaRPr lang="nl-NL" noProof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7E895EA-49F8-EC7F-26D7-22BA0031A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7842200" y="3291747"/>
            <a:ext cx="3000814" cy="283759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FFA226EA-FF30-E791-4BE0-E59DAFBA59CA}"/>
              </a:ext>
            </a:extLst>
          </p:cNvPr>
          <p:cNvSpPr/>
          <p:nvPr/>
        </p:nvSpPr>
        <p:spPr>
          <a:xfrm>
            <a:off x="8447876" y="333313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0C6BA8A-172F-B1DD-8999-ECCF647DB874}"/>
              </a:ext>
            </a:extLst>
          </p:cNvPr>
          <p:cNvSpPr/>
          <p:nvPr/>
        </p:nvSpPr>
        <p:spPr>
          <a:xfrm>
            <a:off x="8016240" y="458281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72FB8AB-A9AB-1575-F8E0-2C41344C8D68}"/>
              </a:ext>
            </a:extLst>
          </p:cNvPr>
          <p:cNvSpPr/>
          <p:nvPr/>
        </p:nvSpPr>
        <p:spPr>
          <a:xfrm>
            <a:off x="9696581" y="3332972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67C4ED-F825-133E-18BC-B1AC62ABE57E}"/>
              </a:ext>
            </a:extLst>
          </p:cNvPr>
          <p:cNvSpPr/>
          <p:nvPr/>
        </p:nvSpPr>
        <p:spPr>
          <a:xfrm>
            <a:off x="9696581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A8E368A-E59D-64FD-D94D-7CE058755A73}"/>
              </a:ext>
            </a:extLst>
          </p:cNvPr>
          <p:cNvSpPr/>
          <p:nvPr/>
        </p:nvSpPr>
        <p:spPr>
          <a:xfrm>
            <a:off x="9085006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32F35EE-1FB6-D5E0-3146-5DF21C7482B2}"/>
              </a:ext>
            </a:extLst>
          </p:cNvPr>
          <p:cNvSpPr/>
          <p:nvPr/>
        </p:nvSpPr>
        <p:spPr>
          <a:xfrm>
            <a:off x="10075115" y="3964203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4AE530D-FA3C-DF7A-319E-94E91D933131}"/>
              </a:ext>
            </a:extLst>
          </p:cNvPr>
          <p:cNvSpPr/>
          <p:nvPr/>
        </p:nvSpPr>
        <p:spPr>
          <a:xfrm>
            <a:off x="10075115" y="4592264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6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499849C9-F9FE-1206-BA63-C2A940FB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40" y="1735481"/>
            <a:ext cx="4835546" cy="23767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1DD004-59F4-7758-2C90-B548C96E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Wateropgave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43DF9-3AC5-080B-84FF-608ACCD29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359689" cy="4419599"/>
          </a:xfrm>
        </p:spPr>
        <p:txBody>
          <a:bodyPr/>
          <a:lstStyle/>
          <a:p>
            <a:r>
              <a:rPr lang="nl-NL"/>
              <a:t>Doelstelling waterhuishouding in de stad:</a:t>
            </a:r>
          </a:p>
          <a:p>
            <a:pPr lvl="1"/>
            <a:r>
              <a:rPr lang="nl-NL"/>
              <a:t>Geen schade bij piekbuien </a:t>
            </a:r>
          </a:p>
          <a:p>
            <a:pPr lvl="1"/>
            <a:r>
              <a:rPr lang="nl-NL"/>
              <a:t>Geen problemen bij (aanhoudende) droogte</a:t>
            </a:r>
          </a:p>
          <a:p>
            <a:pPr lvl="1"/>
            <a:r>
              <a:rPr lang="nl-NL"/>
              <a:t>Stad voorzien van schoon drinkwater en verwerking afvalwater</a:t>
            </a:r>
          </a:p>
          <a:p>
            <a:pPr lvl="1"/>
            <a:endParaRPr lang="nl-NL"/>
          </a:p>
          <a:p>
            <a:r>
              <a:rPr lang="nl-NL"/>
              <a:t>Huidige stedelijke waterbalans is kwetsbaar en kunstmatig, door klimaatverandering raakt de stedelijke klimaathuishouding verder uit balans.</a:t>
            </a:r>
          </a:p>
          <a:p>
            <a:pPr marL="216000" lvl="1" indent="0">
              <a:buNone/>
            </a:pPr>
            <a:r>
              <a:rPr lang="nl-NL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E49E82-E08D-CE78-7435-B7588A3F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4088B1-59A3-F863-CD0A-88580D93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FA9D24C-03A3-06DF-0C96-DD9AB8B8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7" y="4297039"/>
            <a:ext cx="3847726" cy="2139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BCC403E-E7DF-D8FA-6893-783F061D823C}"/>
              </a:ext>
            </a:extLst>
          </p:cNvPr>
          <p:cNvSpPr txBox="1"/>
          <p:nvPr/>
        </p:nvSpPr>
        <p:spPr>
          <a:xfrm>
            <a:off x="892334" y="4297039"/>
            <a:ext cx="316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Watersysteem/hydrologische waterkringloop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AB3C46-C9FA-1C18-9AA3-119D7E6F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530" y="4690696"/>
            <a:ext cx="4770792" cy="209723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7DA7E5A-80E9-2242-94A5-8EBF6AF93AE1}"/>
              </a:ext>
            </a:extLst>
          </p:cNvPr>
          <p:cNvSpPr txBox="1"/>
          <p:nvPr/>
        </p:nvSpPr>
        <p:spPr>
          <a:xfrm>
            <a:off x="7445534" y="4021174"/>
            <a:ext cx="31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Stedelijke  waterkringloop</a:t>
            </a:r>
          </a:p>
        </p:txBody>
      </p:sp>
    </p:spTree>
    <p:extLst>
      <p:ext uri="{BB962C8B-B14F-4D97-AF65-F5344CB8AC3E}">
        <p14:creationId xmlns:p14="http://schemas.microsoft.com/office/powerpoint/2010/main" val="327507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Groenblauwe netwerken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Invulling aan de hand van de volgende onderwerpen:</a:t>
            </a:r>
          </a:p>
          <a:p>
            <a:endParaRPr lang="nl-NL"/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Wateropgave </a:t>
            </a:r>
          </a:p>
          <a:p>
            <a:r>
              <a:rPr lang="nl-NL"/>
              <a:t>Hitte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Biodiversiteit 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Stadslandbouw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Luchtkwaliteit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Energie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Sociaal-maatschappelijke en economische 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5671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935-4C8E-5279-6094-8DA8EC84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01DC8E-5049-91FE-8C9B-362C9FC7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C2E584-D3B6-4FDF-D5A2-F4354F16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85A31A-671B-4DFB-A851-D17C8D1A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C1AC76-48F6-109D-58A8-0E9665F9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6</a:t>
            </a:fld>
            <a:endParaRPr lang="nl-NL" noProof="0"/>
          </a:p>
        </p:txBody>
      </p:sp>
      <p:pic>
        <p:nvPicPr>
          <p:cNvPr id="8" name="Afbeelding 7">
            <a:hlinkClick r:id="rId2"/>
            <a:extLst>
              <a:ext uri="{FF2B5EF4-FFF2-40B4-BE49-F238E27FC236}">
                <a16:creationId xmlns:a16="http://schemas.microsoft.com/office/drawing/2014/main" id="{6F1987F8-19B8-32D5-1D3D-48574B61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695" y="-6743"/>
            <a:ext cx="12740640" cy="68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1A18A-0FFE-5652-8C7E-7AE6E12F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Hitte in de stad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0DE2F521-78EE-F9DB-17FD-1B2219193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276" y="1739235"/>
            <a:ext cx="5889950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301839-E46D-E092-0EBB-613B0209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4EF413-A5ED-9C84-367A-13F34C05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7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BBCBBA-E808-2010-03CC-C1757E78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370" y="2046318"/>
            <a:ext cx="4309920" cy="205623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AA7DA42-43D2-EB8E-B96F-76B533443035}"/>
              </a:ext>
            </a:extLst>
          </p:cNvPr>
          <p:cNvSpPr txBox="1"/>
          <p:nvPr/>
        </p:nvSpPr>
        <p:spPr>
          <a:xfrm rot="19912817">
            <a:off x="1693115" y="1350952"/>
            <a:ext cx="36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Surface Urban Heat </a:t>
            </a:r>
            <a:r>
              <a:rPr lang="nl-NL" err="1"/>
              <a:t>Islands</a:t>
            </a:r>
            <a:endParaRPr lang="nl-NL"/>
          </a:p>
          <a:p>
            <a:r>
              <a:rPr lang="nl-NL"/>
              <a:t>(</a:t>
            </a:r>
            <a:r>
              <a:rPr lang="nl-NL" err="1"/>
              <a:t>Atmosperic</a:t>
            </a:r>
            <a:r>
              <a:rPr lang="nl-NL"/>
              <a:t>) Urban Heat </a:t>
            </a:r>
            <a:r>
              <a:rPr lang="nl-NL" err="1"/>
              <a:t>Islands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86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7E6C-AEE4-17E7-06C9-D94E71A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Opdracht: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6A74C-999F-E4DD-4FA0-36D16CB5A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537325" cy="4419599"/>
          </a:xfrm>
        </p:spPr>
        <p:txBody>
          <a:bodyPr/>
          <a:lstStyle/>
          <a:p>
            <a:r>
              <a:rPr lang="nl-NL" dirty="0"/>
              <a:t>Zoek je eigen woonwijk op de hittekaart.</a:t>
            </a:r>
          </a:p>
          <a:p>
            <a:r>
              <a:rPr lang="nl-NL"/>
              <a:t>www</a:t>
            </a:r>
            <a:r>
              <a:rPr lang="nl-NL" dirty="0"/>
              <a:t>.atlasnatuurlijkkapitaal.nl/kaarten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Beschrijf minimaal 3 effecten die het zijn de gevolgen van het hitte eiland effect?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F86D90-D354-A8D3-7E6A-24D4E445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68A211-C07F-11BF-7D78-A7037F6F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8</a:t>
            </a:fld>
            <a:endParaRPr lang="nl-NL" noProof="0"/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F4F4D0C3-B15B-1CF0-DC11-8EB8661F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87" y="2504266"/>
            <a:ext cx="43148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D6A8A-AE24-1349-FEE0-6125DC21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41762D-7BE8-A319-7B52-087F5CE22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Extra emissies en energieverbruik ten behoeve van koeling</a:t>
            </a:r>
          </a:p>
          <a:p>
            <a:r>
              <a:rPr lang="nl-NL"/>
              <a:t>Smogvorming</a:t>
            </a:r>
          </a:p>
          <a:p>
            <a:r>
              <a:rPr lang="nl-NL"/>
              <a:t>Waterkwaliteit </a:t>
            </a:r>
          </a:p>
          <a:p>
            <a:pPr lvl="1"/>
            <a:r>
              <a:rPr lang="nl-NL"/>
              <a:t>toenemende kans op algengroei, vissterfte en botulisme</a:t>
            </a:r>
          </a:p>
          <a:p>
            <a:r>
              <a:rPr lang="nl-NL"/>
              <a:t>Arbeidsproductiviteit</a:t>
            </a:r>
          </a:p>
          <a:p>
            <a:pPr lvl="1"/>
            <a:r>
              <a:rPr lang="nl-NL"/>
              <a:t>Bij 30°C functioneert kantoorpersoneel voor 70%</a:t>
            </a:r>
          </a:p>
          <a:p>
            <a:pPr lvl="1"/>
            <a:r>
              <a:rPr lang="nl-NL"/>
              <a:t>Toename ongelukken</a:t>
            </a:r>
          </a:p>
          <a:p>
            <a:r>
              <a:rPr lang="nl-NL"/>
              <a:t>Gezondheid</a:t>
            </a:r>
          </a:p>
          <a:p>
            <a:pPr lvl="1"/>
            <a:r>
              <a:rPr lang="nl-NL"/>
              <a:t>Oversterfte</a:t>
            </a:r>
          </a:p>
          <a:p>
            <a:pPr lvl="1"/>
            <a:r>
              <a:rPr lang="nl-NL"/>
              <a:t>Allergieën (huisstofmijt, processierups, langer pollenseizoen)</a:t>
            </a:r>
          </a:p>
          <a:p>
            <a:pPr lvl="1"/>
            <a:r>
              <a:rPr lang="nl-NL"/>
              <a:t>Infectieziekten (</a:t>
            </a:r>
            <a:r>
              <a:rPr lang="nl-NL" err="1"/>
              <a:t>teek~lyme</a:t>
            </a:r>
            <a:r>
              <a:rPr lang="nl-NL"/>
              <a:t>, water- en </a:t>
            </a:r>
            <a:r>
              <a:rPr lang="nl-NL" err="1"/>
              <a:t>voedselgebonden</a:t>
            </a:r>
            <a:r>
              <a:rPr lang="nl-NL"/>
              <a:t> infectieziekten) 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F3BA3-5455-F90C-5765-E4511264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19-12-2023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2958FA-1CE5-6C24-817D-10FD5D56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4736515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3B809E-9840-4F61-A777-0ECC9F692F13}">
  <ds:schemaRefs>
    <ds:schemaRef ds:uri="2c4f0c93-2979-4f27-aab2-70de95932352"/>
    <ds:schemaRef ds:uri="c6f82ce1-f6df-49a5-8b49-cf8409a27a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67c63a5-6c7f-42bb-9d17-0feff5816463"/>
    <ds:schemaRef ds:uri="c20cf8ba-b598-4d03-85bf-01d90a2844ae"/>
  </ds:schemaRefs>
</ds:datastoreItem>
</file>

<file path=customXml/itemProps2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1A8AA5-8A9F-4861-8229-401DC04FA2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19</TotalTime>
  <Words>375</Words>
  <Application>Microsoft Office PowerPoint</Application>
  <PresentationFormat>Breedbeeld</PresentationFormat>
  <Paragraphs>117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Yuverta</vt:lpstr>
      <vt:lpstr>Naar veerkrachtige steden </vt:lpstr>
      <vt:lpstr>Klimaattrends en effecten op onze stad</vt:lpstr>
      <vt:lpstr>Naar veerkrachtige steden</vt:lpstr>
      <vt:lpstr>Wateropgave</vt:lpstr>
      <vt:lpstr>Groenblauwe netwerken</vt:lpstr>
      <vt:lpstr>PowerPoint-presentatie</vt:lpstr>
      <vt:lpstr>Hitte in de stad</vt:lpstr>
      <vt:lpstr>Opdracht: </vt:lpstr>
      <vt:lpstr>PowerPoint-presentatie</vt:lpstr>
      <vt:lpstr>Smogvorming </vt:lpstr>
      <vt:lpstr>Smogvorming</vt:lpstr>
      <vt:lpstr>Het koelende effect van groen</vt:lpstr>
      <vt:lpstr>Groendaken</vt:lpstr>
      <vt:lpstr>Positieve effecten groendaken</vt:lpstr>
      <vt:lpstr>Gevelbeplanting &amp; water(elementen)</vt:lpstr>
      <vt:lpstr>Groen ventilatienetwerk </vt:lpstr>
      <vt:lpstr>PowerPoint-presentatie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2</cp:revision>
  <dcterms:created xsi:type="dcterms:W3CDTF">2021-03-01T11:59:21Z</dcterms:created>
  <dcterms:modified xsi:type="dcterms:W3CDTF">2023-12-19T08:30:49Z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